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</p:sldMasterIdLst>
  <p:notesMasterIdLst>
    <p:notesMasterId r:id="rId11"/>
  </p:notesMasterIdLst>
  <p:handoutMasterIdLst>
    <p:handoutMasterId r:id="rId12"/>
  </p:handoutMasterIdLst>
  <p:sldIdLst>
    <p:sldId id="1962" r:id="rId3"/>
    <p:sldId id="1964" r:id="rId4"/>
    <p:sldId id="1963" r:id="rId5"/>
    <p:sldId id="1965" r:id="rId6"/>
    <p:sldId id="1966" r:id="rId7"/>
    <p:sldId id="1968" r:id="rId8"/>
    <p:sldId id="1967" r:id="rId9"/>
    <p:sldId id="1969" r:id="rId10"/>
  </p:sldIdLst>
  <p:sldSz cx="12192000" cy="6858000"/>
  <p:notesSz cx="9942513" cy="67611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733" userDrawn="1">
          <p15:clr>
            <a:srgbClr val="A4A3A4"/>
          </p15:clr>
        </p15:guide>
        <p15:guide id="3" orient="horz" pos="32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16B8B"/>
    <a:srgbClr val="FBB615"/>
    <a:srgbClr val="9966FF"/>
    <a:srgbClr val="548235"/>
    <a:srgbClr val="006600"/>
    <a:srgbClr val="0033CC"/>
    <a:srgbClr val="9999FF"/>
    <a:srgbClr val="D8606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932" autoAdjust="0"/>
  </p:normalViewPr>
  <p:slideViewPr>
    <p:cSldViewPr snapToGrid="0">
      <p:cViewPr varScale="1">
        <p:scale>
          <a:sx n="107" d="100"/>
          <a:sy n="107" d="100"/>
        </p:scale>
        <p:origin x="696" y="24"/>
      </p:cViewPr>
      <p:guideLst>
        <p:guide orient="horz" pos="1661"/>
        <p:guide pos="733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72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09434" cy="338975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084" y="3"/>
            <a:ext cx="4307098" cy="338975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159E96-861C-44B3-90A7-96AEB8383B49}" type="datetimeFigureOut">
              <a:rPr lang="ru-RU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22188"/>
            <a:ext cx="4309434" cy="338975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084" y="6422188"/>
            <a:ext cx="4307098" cy="338975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7BDA29-82F0-4175-B256-2DE6C6142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42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09434" cy="338975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749" y="3"/>
            <a:ext cx="4309434" cy="338975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E65C27-B937-4A34-B6F4-33CB13B391AA}" type="datetimeFigureOut">
              <a:rPr lang="ru-RU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44550"/>
            <a:ext cx="4059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489" y="3253737"/>
            <a:ext cx="7953544" cy="2662147"/>
          </a:xfrm>
          <a:prstGeom prst="rect">
            <a:avLst/>
          </a:prstGeom>
        </p:spPr>
        <p:txBody>
          <a:bodyPr vert="horz" lIns="91221" tIns="45610" rIns="91221" bIns="4561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22188"/>
            <a:ext cx="4309434" cy="338975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749" y="6422188"/>
            <a:ext cx="4309434" cy="338975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9331F5-8595-4012-BD7C-D5B2ED52F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956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BD01-C9E0-4B84-8C0D-FF7AD9F9B07C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F1158-B808-4F5F-9924-2AE555965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07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71CDE-0EB4-44D5-B4CF-4FA31A51D804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74D32-2F3D-47B1-9E70-1F48F92D7D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74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8E63-ECF3-46ED-B2D8-749F8FA65959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543A9-6744-48A3-B425-595604C54C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03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Объект 26"/>
          <p:cNvGraphicFramePr>
            <a:graphicFrameLocks noChangeAspect="1"/>
          </p:cNvGraphicFramePr>
          <p:nvPr userDrawn="1">
            <p:extLst/>
          </p:nvPr>
        </p:nvGraphicFramePr>
        <p:xfrm>
          <a:off x="11277603" y="6052825"/>
          <a:ext cx="905783" cy="77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" r:id="rId3" imgW="2405880" imgH="2322000" progId="">
                  <p:embed/>
                </p:oleObj>
              </mc:Choice>
              <mc:Fallback>
                <p:oleObj r:id="rId3" imgW="2405880" imgH="23220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7603" y="6052825"/>
                        <a:ext cx="905783" cy="774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257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59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047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67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20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37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03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17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65E2-C10E-41D5-B4DF-6E2F1A99F31C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06231-FCD0-42B5-9837-2DE7FFC367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00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66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68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221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0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08D42-8946-454A-B8EA-85ED6E4160D5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91DAB-0E4E-4D7C-8D23-C69C6839B8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38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D7D2B-7933-4ECA-8D08-855A6BC3C371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1814-83EF-4029-9D8A-A07C496607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27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26F4-E46F-42DD-9795-58E56484C871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47C7-12FB-42D4-8CDD-3FBD462866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68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F23-71D9-4AC5-9C8D-C12A1F6F37E1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F775-589F-4C1F-AD9C-95F6E0CC81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10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4CF6A-0134-4C7C-891C-1D2DFF23DE78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EFF7D-C093-40B1-A40E-92F37888AD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11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9250-86C8-4A41-A941-B08839C9F0AF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194CA-EFF8-441B-A349-5CC8B06607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75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42585-C2AB-4FF6-A3A3-6A506150CA0F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D310-4088-4E1E-BCC7-80AA7B23E5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05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0CF608-D063-4C3D-9C57-EA9AA3D66C4F}" type="datetime1">
              <a:rPr lang="ru-RU"/>
              <a:pPr>
                <a:defRPr/>
              </a:pPr>
              <a:t>04.05.2022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988929-6854-43FF-8D2C-8DAE3D1C27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18FB-8A39-4BC9-A5C5-37084DAF60B3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2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756563" y="112400"/>
            <a:ext cx="10797501" cy="14384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Меры поддержки</a:t>
            </a:r>
            <a:r>
              <a:rPr lang="ru-RU" sz="3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3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системообразующих организаций </a:t>
            </a:r>
          </a:p>
          <a:p>
            <a:endParaRPr lang="ru-RU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AF1B2B-B7C3-1644-A6ED-0A38E374866A}"/>
              </a:ext>
            </a:extLst>
          </p:cNvPr>
          <p:cNvSpPr/>
          <p:nvPr/>
        </p:nvSpPr>
        <p:spPr>
          <a:xfrm>
            <a:off x="3370730" y="1705194"/>
            <a:ext cx="85505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в </a:t>
            </a:r>
            <a:r>
              <a:rPr lang="ru-RU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целях финансового обеспечения (возмещения) затрат (части затрат) в связи с производством (реализацией) товаров, выполнением работ, оказанием услуг в 2022 </a:t>
            </a:r>
            <a:r>
              <a:rPr lang="ru-RU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  <a:p>
            <a:pPr marL="342900" indent="-342900">
              <a:buFontTx/>
              <a:buChar char="-"/>
            </a:pPr>
            <a:endParaRPr lang="ru-RU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гарантии </a:t>
            </a:r>
            <a:r>
              <a:rPr lang="ru-RU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по кредитам или облигационным займам, привлекаемым системообразующими организациями на </a:t>
            </a:r>
            <a:r>
              <a:rPr lang="ru-RU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направленные </a:t>
            </a:r>
            <a:r>
              <a:rPr lang="ru-RU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решение неотложных задач по обеспечению устойчивости экономического </a:t>
            </a:r>
            <a:r>
              <a:rPr lang="ru-RU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</a:t>
            </a:r>
          </a:p>
          <a:p>
            <a:pPr marL="342900" indent="-342900">
              <a:buFontTx/>
              <a:buChar char="-"/>
            </a:pPr>
            <a:endParaRPr lang="ru-RU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6563" y="1461994"/>
            <a:ext cx="2681402" cy="2528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06.03.2022 №296</a:t>
            </a:r>
            <a:endParaRPr lang="ru-RU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object 24"/>
          <p:cNvGrpSpPr/>
          <p:nvPr/>
        </p:nvGrpSpPr>
        <p:grpSpPr>
          <a:xfrm>
            <a:off x="10241407" y="126415"/>
            <a:ext cx="847324" cy="792328"/>
            <a:chOff x="9015259" y="634999"/>
            <a:chExt cx="649605" cy="648970"/>
          </a:xfrm>
        </p:grpSpPr>
        <p:pic>
          <p:nvPicPr>
            <p:cNvPr id="8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15259" y="634999"/>
              <a:ext cx="648982" cy="648969"/>
            </a:xfrm>
            <a:prstGeom prst="rect">
              <a:avLst/>
            </a:prstGeom>
          </p:spPr>
        </p:pic>
        <p:pic>
          <p:nvPicPr>
            <p:cNvPr id="10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7740" y="638985"/>
              <a:ext cx="624036" cy="633662"/>
            </a:xfrm>
            <a:prstGeom prst="rect">
              <a:avLst/>
            </a:prstGeom>
          </p:spPr>
        </p:pic>
      </p:grpSp>
      <p:pic>
        <p:nvPicPr>
          <p:cNvPr id="11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6000" y="266700"/>
            <a:ext cx="821479" cy="457804"/>
          </a:xfrm>
          <a:prstGeom prst="rect">
            <a:avLst/>
          </a:prstGeom>
        </p:spPr>
      </p:pic>
      <p:sp>
        <p:nvSpPr>
          <p:cNvPr id="12" name="Номер слайда 3"/>
          <p:cNvSpPr txBox="1">
            <a:spLocks/>
          </p:cNvSpPr>
          <p:nvPr/>
        </p:nvSpPr>
        <p:spPr>
          <a:xfrm>
            <a:off x="9327020" y="634248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1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529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756563" y="112400"/>
            <a:ext cx="10797501" cy="14384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Льготные кредиты 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пополнение  оборотных </a:t>
            </a:r>
            <a:endParaRPr lang="ru-RU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</a:t>
            </a:r>
            <a:r>
              <a:rPr lang="ru-RU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системообразующих организаций </a:t>
            </a:r>
          </a:p>
          <a:p>
            <a:r>
              <a:rPr lang="ru-RU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их дочерних обществ, работающих в АПК</a:t>
            </a:r>
          </a:p>
          <a:p>
            <a:endParaRPr lang="ru-RU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AF1B2B-B7C3-1644-A6ED-0A38E374866A}"/>
              </a:ext>
            </a:extLst>
          </p:cNvPr>
          <p:cNvSpPr/>
          <p:nvPr/>
        </p:nvSpPr>
        <p:spPr>
          <a:xfrm>
            <a:off x="3687678" y="1564909"/>
            <a:ext cx="830980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льготных 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 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размере 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7 млрд 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на срок до 12 месяцев </a:t>
            </a:r>
            <a:endParaRPr lang="ru-RU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ставке, 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составляющей не более 10% годовых</a:t>
            </a:r>
          </a:p>
          <a:p>
            <a:endParaRPr lang="ru-RU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должен соответствовать следующим условиям: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работников составляет не менее 90%             от численности по состоянию на 1 марта  2022 г.;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просроченную задолженность по налогам и сборам, превышающую 500 тыс. рублей в течение периода, равного 60 </a:t>
            </a:r>
            <a:r>
              <a:rPr lang="ru-RU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находится в процессе ликвидации, реорганизации, в процедуре банкротства;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не включен в реестр дисквалифицированных лиц</a:t>
            </a:r>
          </a:p>
          <a:p>
            <a:pPr marL="342900" indent="-342900">
              <a:buFontTx/>
              <a:buChar char="-"/>
            </a:pPr>
            <a:endParaRPr lang="ru-RU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6563" y="1461994"/>
            <a:ext cx="2681402" cy="2528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16.03.2022 №375</a:t>
            </a:r>
          </a:p>
        </p:txBody>
      </p:sp>
      <p:grpSp>
        <p:nvGrpSpPr>
          <p:cNvPr id="6" name="object 24"/>
          <p:cNvGrpSpPr/>
          <p:nvPr/>
        </p:nvGrpSpPr>
        <p:grpSpPr>
          <a:xfrm>
            <a:off x="10241407" y="126415"/>
            <a:ext cx="847324" cy="792328"/>
            <a:chOff x="9015259" y="634999"/>
            <a:chExt cx="649605" cy="648970"/>
          </a:xfrm>
        </p:grpSpPr>
        <p:pic>
          <p:nvPicPr>
            <p:cNvPr id="8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15259" y="634999"/>
              <a:ext cx="648982" cy="648969"/>
            </a:xfrm>
            <a:prstGeom prst="rect">
              <a:avLst/>
            </a:prstGeom>
          </p:spPr>
        </p:pic>
        <p:pic>
          <p:nvPicPr>
            <p:cNvPr id="10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7740" y="638985"/>
              <a:ext cx="624036" cy="633662"/>
            </a:xfrm>
            <a:prstGeom prst="rect">
              <a:avLst/>
            </a:prstGeom>
          </p:spPr>
        </p:pic>
      </p:grpSp>
      <p:pic>
        <p:nvPicPr>
          <p:cNvPr id="11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6000" y="266700"/>
            <a:ext cx="821479" cy="457804"/>
          </a:xfrm>
          <a:prstGeom prst="rect">
            <a:avLst/>
          </a:prstGeom>
        </p:spPr>
      </p:pic>
      <p:sp>
        <p:nvSpPr>
          <p:cNvPr id="12" name="Номер слайда 3"/>
          <p:cNvSpPr txBox="1">
            <a:spLocks/>
          </p:cNvSpPr>
          <p:nvPr/>
        </p:nvSpPr>
        <p:spPr>
          <a:xfrm>
            <a:off x="9327020" y="634248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2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16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959763" y="10800"/>
            <a:ext cx="10797501" cy="14384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Льготные кредиты 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пополнение  оборотных </a:t>
            </a:r>
            <a:endParaRPr lang="ru-RU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</a:t>
            </a:r>
            <a:r>
              <a:rPr lang="ru-RU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системообразующих организаций </a:t>
            </a:r>
          </a:p>
          <a:p>
            <a:r>
              <a:rPr lang="ru-RU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их дочерних обществ, работающих в </a:t>
            </a:r>
          </a:p>
          <a:p>
            <a:r>
              <a:rPr lang="ru-RU" sz="2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промышленности и торговли</a:t>
            </a:r>
          </a:p>
          <a:p>
            <a:endParaRPr lang="ru-RU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AF1B2B-B7C3-1644-A6ED-0A38E374866A}"/>
              </a:ext>
            </a:extLst>
          </p:cNvPr>
          <p:cNvSpPr/>
          <p:nvPr/>
        </p:nvSpPr>
        <p:spPr>
          <a:xfrm>
            <a:off x="3666565" y="1603699"/>
            <a:ext cx="852543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льготных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срок до 12 месяцев по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ставке 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составляющей 11%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годовых, в размере для одной СОП до 30 млрд рублей, дочерним обществам – до 10 млрд рублей, при этом группе лиц одной СОП не превышает 30 млрд рублей</a:t>
            </a:r>
          </a:p>
          <a:p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должен соответствовать следующим условиям: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работников составляет не менее 85% численности по состоянию на 1 число месяца, предшествующему заключению кредита;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просроченную задолженность по налогам и сборам, превышающую 500 тыс. рублей в течение периода, равного 60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свыше 90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просроченных платежей по ранее заключенным кредитам;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обладает статусом резидента РФ, не находится в процессе ликвидации, реорганизации, в процедуре банкротства;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не включен в реестр дисквалифицированных лиц</a:t>
            </a:r>
          </a:p>
          <a:p>
            <a:pPr marL="342900" indent="-342900">
              <a:buFontTx/>
              <a:buChar char="-"/>
            </a:pP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463" y="1603699"/>
            <a:ext cx="2681402" cy="2528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17.03.2022 №393</a:t>
            </a:r>
            <a:endParaRPr lang="ru-RU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9403220" y="640598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3</a:t>
            </a:fld>
            <a:endParaRPr lang="en-US" sz="2400" dirty="0"/>
          </a:p>
        </p:txBody>
      </p:sp>
      <p:grpSp>
        <p:nvGrpSpPr>
          <p:cNvPr id="8" name="object 24"/>
          <p:cNvGrpSpPr/>
          <p:nvPr/>
        </p:nvGrpSpPr>
        <p:grpSpPr>
          <a:xfrm>
            <a:off x="10241407" y="126415"/>
            <a:ext cx="847324" cy="792328"/>
            <a:chOff x="9015259" y="634999"/>
            <a:chExt cx="649605" cy="648970"/>
          </a:xfrm>
        </p:grpSpPr>
        <p:pic>
          <p:nvPicPr>
            <p:cNvPr id="10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15259" y="634999"/>
              <a:ext cx="648982" cy="648969"/>
            </a:xfrm>
            <a:prstGeom prst="rect">
              <a:avLst/>
            </a:prstGeom>
          </p:spPr>
        </p:pic>
        <p:pic>
          <p:nvPicPr>
            <p:cNvPr id="11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7740" y="638985"/>
              <a:ext cx="624036" cy="633662"/>
            </a:xfrm>
            <a:prstGeom prst="rect">
              <a:avLst/>
            </a:prstGeom>
          </p:spPr>
        </p:pic>
      </p:grpSp>
      <p:pic>
        <p:nvPicPr>
          <p:cNvPr id="12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6000" y="266700"/>
            <a:ext cx="821479" cy="4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959763" y="10800"/>
            <a:ext cx="10797501" cy="14384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Льготные кредиты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пополнение  оборотных </a:t>
            </a:r>
            <a:endParaRPr lang="ru-RU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</a:t>
            </a:r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системообразующих организаций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организациям, входящим в группу лиц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системообразующей организации, работающих в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топливно-энергетическом комплексе</a:t>
            </a:r>
          </a:p>
          <a:p>
            <a:endParaRPr lang="ru-RU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AF1B2B-B7C3-1644-A6ED-0A38E374866A}"/>
              </a:ext>
            </a:extLst>
          </p:cNvPr>
          <p:cNvSpPr/>
          <p:nvPr/>
        </p:nvSpPr>
        <p:spPr>
          <a:xfrm>
            <a:off x="3666565" y="1603699"/>
            <a:ext cx="85254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льготных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размере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10 млрд рублей, группе лиц - до 30 млрд рублей  на срок </a:t>
            </a:r>
          </a:p>
          <a:p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месяцев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ставке,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составляющей 11% годовых</a:t>
            </a:r>
          </a:p>
          <a:p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должен соответствовать следующим условиям: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работников составляет не менее 85% численности по состоянию на 1 число месяца, предшествующему заключению кредита;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просроченную задолженность по налогам и сборам, превышающую 500 тыс. рублей в течение периода, равного 60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свыше 90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просроченных платежей по ранее заключенным кредитам;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является субъектом МСП и обладает статусом резидента РФ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находится в процессе ликвидации, реорганизации, в процедуре банкротства;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не включен в реестр дисквалифицированных лиц;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условиям по видам деятельности  в ТЭК</a:t>
            </a:r>
          </a:p>
          <a:p>
            <a:pPr marL="342900" indent="-342900">
              <a:buFontTx/>
              <a:buChar char="-"/>
            </a:pP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463" y="1603699"/>
            <a:ext cx="2681402" cy="2528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02.04.2022 №574</a:t>
            </a:r>
            <a:endParaRPr lang="ru-RU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9403220" y="640598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4</a:t>
            </a:fld>
            <a:endParaRPr lang="en-US" sz="2400" dirty="0"/>
          </a:p>
        </p:txBody>
      </p:sp>
      <p:grpSp>
        <p:nvGrpSpPr>
          <p:cNvPr id="8" name="object 24"/>
          <p:cNvGrpSpPr/>
          <p:nvPr/>
        </p:nvGrpSpPr>
        <p:grpSpPr>
          <a:xfrm>
            <a:off x="10241407" y="126415"/>
            <a:ext cx="847324" cy="792328"/>
            <a:chOff x="9015259" y="634999"/>
            <a:chExt cx="649605" cy="648970"/>
          </a:xfrm>
        </p:grpSpPr>
        <p:pic>
          <p:nvPicPr>
            <p:cNvPr id="10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15259" y="634999"/>
              <a:ext cx="648982" cy="648969"/>
            </a:xfrm>
            <a:prstGeom prst="rect">
              <a:avLst/>
            </a:prstGeom>
          </p:spPr>
        </p:pic>
        <p:pic>
          <p:nvPicPr>
            <p:cNvPr id="11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7740" y="638985"/>
              <a:ext cx="624036" cy="633662"/>
            </a:xfrm>
            <a:prstGeom prst="rect">
              <a:avLst/>
            </a:prstGeom>
          </p:spPr>
        </p:pic>
      </p:grpSp>
      <p:pic>
        <p:nvPicPr>
          <p:cNvPr id="12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6000" y="266700"/>
            <a:ext cx="821479" cy="4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959763" y="10800"/>
            <a:ext cx="10797501" cy="14384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Предоставление банковских гарантий по льготной ставке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системообразующих организаций, работающих в </a:t>
            </a:r>
          </a:p>
          <a:p>
            <a:r>
              <a:rPr lang="ru-RU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фармацевтической и медицинской промышленности, а также </a:t>
            </a:r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дистрибьюторам </a:t>
            </a:r>
            <a:r>
              <a:rPr lang="ru-RU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такой продукции и </a:t>
            </a:r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аптечным сетям</a:t>
            </a:r>
            <a:endParaRPr lang="ru-RU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AF1B2B-B7C3-1644-A6ED-0A38E374866A}"/>
              </a:ext>
            </a:extLst>
          </p:cNvPr>
          <p:cNvSpPr/>
          <p:nvPr/>
        </p:nvSpPr>
        <p:spPr>
          <a:xfrm>
            <a:off x="3200400" y="1343722"/>
            <a:ext cx="8851902" cy="580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независимых банковских гарантий при оплате поставленных лекарственных препаратов и (или) медицинских изделиях по льготной ставке в размере 1% годовых на срок </a:t>
            </a:r>
          </a:p>
          <a:p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8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месяцев </a:t>
            </a:r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ставке</a:t>
            </a:r>
          </a:p>
          <a:p>
            <a:endParaRPr lang="ru-RU" sz="185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Принципал – системообразующая организация должна соответствовать следующим условиям:</a:t>
            </a:r>
          </a:p>
          <a:p>
            <a:pPr marL="342900" indent="-342900">
              <a:buFontTx/>
              <a:buChar char="-"/>
            </a:pPr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получал льготный кредит для СОП в промышленности и торговли согласно ПП РФ от 17.03.2022 №393;</a:t>
            </a:r>
          </a:p>
          <a:p>
            <a:pPr marL="342900" indent="-342900">
              <a:buFontTx/>
              <a:buChar char="-"/>
            </a:pPr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суммарный объем действующих банковских гарантий не превышает 20 млрд руб., на группу лиц одной СОП – 30 млрд руб.;</a:t>
            </a:r>
          </a:p>
          <a:p>
            <a:pPr marL="342900" indent="-342900">
              <a:buFontTx/>
              <a:buChar char="-"/>
            </a:pPr>
            <a:r>
              <a:rPr lang="ru-RU" sz="18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просроченную задолженность по налогам и сборам, превышающую 500 тыс. </a:t>
            </a:r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руб., </a:t>
            </a:r>
            <a:r>
              <a:rPr lang="ru-RU" sz="18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периода, равного 60 </a:t>
            </a:r>
            <a:r>
              <a:rPr lang="ru-RU" sz="18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342900" indent="-342900">
              <a:buFontTx/>
              <a:buChar char="-"/>
            </a:pPr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признанных требований бенефициара по уплате денежной суммы в отношении банковских гарантий выданных в 2022 году;</a:t>
            </a:r>
          </a:p>
          <a:p>
            <a:pPr marL="342900" indent="-342900">
              <a:buFontTx/>
              <a:buChar char="-"/>
            </a:pPr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является субъектом МСП и обладает статусом резидента РФ</a:t>
            </a:r>
          </a:p>
          <a:p>
            <a:pPr marL="342900" indent="-342900">
              <a:buFontTx/>
              <a:buChar char="-"/>
            </a:pPr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находится в процессе ликвидации, реорганизации, в процедуре банкротства;</a:t>
            </a:r>
          </a:p>
          <a:p>
            <a:pPr marL="342900" indent="-342900">
              <a:buFontTx/>
              <a:buChar char="-"/>
            </a:pPr>
            <a:r>
              <a:rPr lang="ru-RU" sz="18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не включен в реестр дисквалифицированных лиц</a:t>
            </a:r>
          </a:p>
          <a:p>
            <a:pPr marL="342900" indent="-342900">
              <a:buFontTx/>
              <a:buChar char="-"/>
            </a:pP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7204" y="1603699"/>
            <a:ext cx="2681402" cy="2528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07.04.2022 №612</a:t>
            </a:r>
            <a:endParaRPr lang="ru-RU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9403220" y="640598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5</a:t>
            </a:fld>
            <a:endParaRPr lang="en-US" sz="2400" dirty="0"/>
          </a:p>
        </p:txBody>
      </p:sp>
      <p:grpSp>
        <p:nvGrpSpPr>
          <p:cNvPr id="8" name="object 24"/>
          <p:cNvGrpSpPr/>
          <p:nvPr/>
        </p:nvGrpSpPr>
        <p:grpSpPr>
          <a:xfrm>
            <a:off x="10241407" y="126415"/>
            <a:ext cx="847324" cy="792328"/>
            <a:chOff x="9015259" y="634999"/>
            <a:chExt cx="649605" cy="648970"/>
          </a:xfrm>
        </p:grpSpPr>
        <p:pic>
          <p:nvPicPr>
            <p:cNvPr id="10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15259" y="634999"/>
              <a:ext cx="648982" cy="648969"/>
            </a:xfrm>
            <a:prstGeom prst="rect">
              <a:avLst/>
            </a:prstGeom>
          </p:spPr>
        </p:pic>
        <p:pic>
          <p:nvPicPr>
            <p:cNvPr id="11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7740" y="638985"/>
              <a:ext cx="624036" cy="633662"/>
            </a:xfrm>
            <a:prstGeom prst="rect">
              <a:avLst/>
            </a:prstGeom>
          </p:spPr>
        </p:pic>
      </p:grpSp>
      <p:pic>
        <p:nvPicPr>
          <p:cNvPr id="12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6000" y="266700"/>
            <a:ext cx="821479" cy="4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959763" y="10800"/>
            <a:ext cx="10797501" cy="14384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Льготные кредиты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пополнение  оборотных </a:t>
            </a:r>
            <a:endParaRPr lang="ru-RU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</a:t>
            </a:r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системообразующих организаций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организациям, входящим в группу лиц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системообразующей организации, работающих </a:t>
            </a:r>
            <a:b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транспортном комплексе</a:t>
            </a:r>
          </a:p>
          <a:p>
            <a:endParaRPr lang="ru-RU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AF1B2B-B7C3-1644-A6ED-0A38E374866A}"/>
              </a:ext>
            </a:extLst>
          </p:cNvPr>
          <p:cNvSpPr/>
          <p:nvPr/>
        </p:nvSpPr>
        <p:spPr>
          <a:xfrm>
            <a:off x="3666565" y="1563926"/>
            <a:ext cx="852543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льготных кредитов на срок до 12 месяцев по ставке  составляющей 11% годовых, в размере для одной СОП до 30 млрд рублей, дочерним обществам – до 10 млрд рублей, при этом группе лиц одной СОП не превышает 30 млрд рублей</a:t>
            </a:r>
          </a:p>
          <a:p>
            <a:endParaRPr lang="ru-RU" sz="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должен соответствовать следующим условиям: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работников составляет не менее 85% численности по состоянию на 1 число месяца, предшествующему заключению кредита;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просроченную задолженность по налогам и сборам, превышающую 500 тыс. рублей в течение периода, равного 30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свыше 90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просроченных платежей по ранее заключенным кредитам;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является субъектом МСП и обладает статусом резидента РФ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находится в процессе ликвидации, реорганизации, в процедуре банкротства;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не включен в реестр дисквалифицированных лиц;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условиям по видам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в ТК</a:t>
            </a:r>
          </a:p>
          <a:p>
            <a:pPr marL="342900" indent="-342900">
              <a:buFontTx/>
              <a:buChar char="-"/>
            </a:pP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463" y="1603699"/>
            <a:ext cx="2681402" cy="2528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23.04.2022 №745</a:t>
            </a:r>
            <a:endParaRPr lang="ru-RU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9403220" y="640598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6</a:t>
            </a:fld>
            <a:endParaRPr lang="en-US" sz="2400" dirty="0"/>
          </a:p>
        </p:txBody>
      </p:sp>
      <p:grpSp>
        <p:nvGrpSpPr>
          <p:cNvPr id="8" name="object 24"/>
          <p:cNvGrpSpPr/>
          <p:nvPr/>
        </p:nvGrpSpPr>
        <p:grpSpPr>
          <a:xfrm>
            <a:off x="10241407" y="126415"/>
            <a:ext cx="847324" cy="792328"/>
            <a:chOff x="9015259" y="634999"/>
            <a:chExt cx="649605" cy="648970"/>
          </a:xfrm>
        </p:grpSpPr>
        <p:pic>
          <p:nvPicPr>
            <p:cNvPr id="10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15259" y="634999"/>
              <a:ext cx="648982" cy="648969"/>
            </a:xfrm>
            <a:prstGeom prst="rect">
              <a:avLst/>
            </a:prstGeom>
          </p:spPr>
        </p:pic>
        <p:pic>
          <p:nvPicPr>
            <p:cNvPr id="11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7740" y="638985"/>
              <a:ext cx="624036" cy="633662"/>
            </a:xfrm>
            <a:prstGeom prst="rect">
              <a:avLst/>
            </a:prstGeom>
          </p:spPr>
        </p:pic>
      </p:grpSp>
      <p:pic>
        <p:nvPicPr>
          <p:cNvPr id="12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6000" y="266700"/>
            <a:ext cx="821479" cy="4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959763" y="10800"/>
            <a:ext cx="10797501" cy="14384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Льготные кредиты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пополнение  оборотных </a:t>
            </a:r>
            <a:endParaRPr lang="ru-RU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</a:t>
            </a:r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системообразующих организаций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организациям, входящим в группу лиц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системообразующей организации, работающих в сфере информационных технологий</a:t>
            </a:r>
          </a:p>
          <a:p>
            <a:endParaRPr lang="ru-RU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AF1B2B-B7C3-1644-A6ED-0A38E374866A}"/>
              </a:ext>
            </a:extLst>
          </p:cNvPr>
          <p:cNvSpPr/>
          <p:nvPr/>
        </p:nvSpPr>
        <p:spPr>
          <a:xfrm>
            <a:off x="3666565" y="1603699"/>
            <a:ext cx="852543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льготных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размере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10 млрд рублей, группе лиц - до 30 млрд рублей  на срок </a:t>
            </a:r>
          </a:p>
          <a:p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месяцев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ставке,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составляющей 11% годовых</a:t>
            </a:r>
          </a:p>
          <a:p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должен соответствовать следующим условиям: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работников составляет не менее 85% численности по состоянию на 1 число месяца, предшествующему заключению кредита;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просроченную задолженность по налогам и сборам, превышающую 500 тыс. рублей в течение периода, равного 60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свыше 90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просроченных платежей по ранее заключенным кредитам;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является субъектом МСП и обладает статусом резидента РФ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находится в процессе ликвидации, реорганизации, в процедуре банкротства;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не включен в реестр дисквалифицированных лиц</a:t>
            </a:r>
          </a:p>
          <a:p>
            <a:pPr marL="342900" indent="-342900">
              <a:buFontTx/>
              <a:buChar char="-"/>
            </a:pP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463" y="1603699"/>
            <a:ext cx="2681402" cy="2528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26.04.2022 №754</a:t>
            </a:r>
            <a:endParaRPr lang="ru-RU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9403220" y="640598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7</a:t>
            </a:fld>
            <a:endParaRPr lang="en-US" sz="2400" dirty="0"/>
          </a:p>
        </p:txBody>
      </p:sp>
      <p:grpSp>
        <p:nvGrpSpPr>
          <p:cNvPr id="8" name="object 24"/>
          <p:cNvGrpSpPr/>
          <p:nvPr/>
        </p:nvGrpSpPr>
        <p:grpSpPr>
          <a:xfrm>
            <a:off x="10241407" y="126415"/>
            <a:ext cx="847324" cy="792328"/>
            <a:chOff x="9015259" y="634999"/>
            <a:chExt cx="649605" cy="648970"/>
          </a:xfrm>
        </p:grpSpPr>
        <p:pic>
          <p:nvPicPr>
            <p:cNvPr id="10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15259" y="634999"/>
              <a:ext cx="648982" cy="648969"/>
            </a:xfrm>
            <a:prstGeom prst="rect">
              <a:avLst/>
            </a:prstGeom>
          </p:spPr>
        </p:pic>
        <p:pic>
          <p:nvPicPr>
            <p:cNvPr id="11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7740" y="638985"/>
              <a:ext cx="624036" cy="633662"/>
            </a:xfrm>
            <a:prstGeom prst="rect">
              <a:avLst/>
            </a:prstGeom>
          </p:spPr>
        </p:pic>
      </p:grpSp>
      <p:pic>
        <p:nvPicPr>
          <p:cNvPr id="12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6000" y="266700"/>
            <a:ext cx="821479" cy="4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959763" y="10800"/>
            <a:ext cx="10797501" cy="14384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Льготные кредиты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пополнение  оборотных </a:t>
            </a:r>
            <a:endParaRPr lang="ru-RU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</a:t>
            </a:r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системообразующих организаций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организациям, входящим в группу лиц 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системообразующей организации, работающих в сфере </a:t>
            </a:r>
            <a:r>
              <a:rPr lang="ru-RU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строительства коммерческой недвижимости</a:t>
            </a:r>
            <a:endParaRPr lang="ru-RU" sz="24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FAF1B2B-B7C3-1644-A6ED-0A38E374866A}"/>
              </a:ext>
            </a:extLst>
          </p:cNvPr>
          <p:cNvSpPr/>
          <p:nvPr/>
        </p:nvSpPr>
        <p:spPr>
          <a:xfrm>
            <a:off x="3370729" y="1603699"/>
            <a:ext cx="8821271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льготных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 </a:t>
            </a:r>
            <a:r>
              <a:rPr lang="ru-RU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размере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10 млрд рублей, группе лиц - до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рублей  на срок </a:t>
            </a:r>
          </a:p>
          <a:p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месяцев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ставке,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составляющей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11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годовых</a:t>
            </a:r>
          </a:p>
          <a:p>
            <a:endParaRPr lang="ru-RU" sz="1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должен соответствовать следующим условиям:</a:t>
            </a:r>
          </a:p>
          <a:p>
            <a:pPr marL="342900" indent="-342900">
              <a:buFontTx/>
              <a:buChar char="-"/>
            </a:pP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является  государственным или муниципальным предприятием и исполнителем по государственному контракту;</a:t>
            </a:r>
            <a:endParaRPr lang="ru-RU" sz="1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налогам и сборам, превышающую 500 тыс. рублей в течение периода,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дату заключения кредитного договора;</a:t>
            </a:r>
            <a:endParaRPr lang="ru-RU" sz="1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имеет свыше 90 </a:t>
            </a:r>
            <a:r>
              <a:rPr lang="ru-RU" sz="1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к.д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просроченных платежей по ранее заключенным кредитам;</a:t>
            </a:r>
          </a:p>
          <a:p>
            <a:pPr marL="342900" indent="-342900">
              <a:buFontTx/>
              <a:buChar char="-"/>
            </a:pP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обладает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статусом резидента </a:t>
            </a: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и не является иностранным юридическим лицом или российской организацией, в уставном капитале которой доля участия иностранной юридических лиц превышает 50%</a:t>
            </a:r>
            <a:endParaRPr lang="ru-RU" sz="1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находится в процессе ликвидации, реорганизации, в процедуре банкротства;</a:t>
            </a:r>
          </a:p>
          <a:p>
            <a:pPr marL="342900" indent="-342900">
              <a:buFontTx/>
              <a:buChar char="-"/>
            </a:pPr>
            <a:r>
              <a:rPr lang="ru-RU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не включен в реестр дисквалифицированных лиц</a:t>
            </a:r>
          </a:p>
          <a:p>
            <a:pPr marL="342900" indent="-342900">
              <a:buFontTx/>
              <a:buChar char="-"/>
            </a:pP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463" y="1603699"/>
            <a:ext cx="2681402" cy="2528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30.04.2022 №804</a:t>
            </a:r>
            <a:endParaRPr lang="ru-RU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9403220" y="640598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9EF36E0-EB16-40D2-88F8-0DABA53262DC}" type="slidenum">
              <a:rPr lang="en-US" sz="2400" smtClean="0"/>
              <a:pPr algn="r">
                <a:defRPr/>
              </a:pPr>
              <a:t>8</a:t>
            </a:fld>
            <a:endParaRPr lang="en-US" sz="2400" dirty="0"/>
          </a:p>
        </p:txBody>
      </p:sp>
      <p:grpSp>
        <p:nvGrpSpPr>
          <p:cNvPr id="8" name="object 24"/>
          <p:cNvGrpSpPr/>
          <p:nvPr/>
        </p:nvGrpSpPr>
        <p:grpSpPr>
          <a:xfrm>
            <a:off x="10241407" y="126415"/>
            <a:ext cx="847324" cy="792328"/>
            <a:chOff x="9015259" y="634999"/>
            <a:chExt cx="649605" cy="648970"/>
          </a:xfrm>
        </p:grpSpPr>
        <p:pic>
          <p:nvPicPr>
            <p:cNvPr id="10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15259" y="634999"/>
              <a:ext cx="648982" cy="648969"/>
            </a:xfrm>
            <a:prstGeom prst="rect">
              <a:avLst/>
            </a:prstGeom>
          </p:spPr>
        </p:pic>
        <p:pic>
          <p:nvPicPr>
            <p:cNvPr id="11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7740" y="638985"/>
              <a:ext cx="624036" cy="633662"/>
            </a:xfrm>
            <a:prstGeom prst="rect">
              <a:avLst/>
            </a:prstGeom>
          </p:spPr>
        </p:pic>
      </p:grpSp>
      <p:pic>
        <p:nvPicPr>
          <p:cNvPr id="12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76000" y="266700"/>
            <a:ext cx="821479" cy="4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43167</TotalTime>
  <Words>712</Words>
  <Application>Microsoft Office PowerPoint</Application>
  <PresentationFormat>Широкоэкранный</PresentationFormat>
  <Paragraphs>124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Мухамедьярова Зульфия Ильясовна</cp:lastModifiedBy>
  <cp:revision>1045</cp:revision>
  <cp:lastPrinted>2022-03-11T07:51:45Z</cp:lastPrinted>
  <dcterms:created xsi:type="dcterms:W3CDTF">2020-07-08T08:34:25Z</dcterms:created>
  <dcterms:modified xsi:type="dcterms:W3CDTF">2022-05-04T13:23:18Z</dcterms:modified>
</cp:coreProperties>
</file>